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5B7EDC-EF11-4C2B-B32C-48162401CE35}" type="datetimeFigureOut">
              <a:rPr lang="en-US" smtClean="0"/>
              <a:t>2/14/2010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7928CA-3DF2-4803-9264-0CE3BF55008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Begin by mentioning the recent article, talk about budget constraints, then demonstrate how to</a:t>
            </a:r>
            <a:r>
              <a:rPr lang="en-US" baseline="0" dirty="0" smtClean="0"/>
              <a:t> IVC despite all of the limitations,  to bring the world into your classroom.</a:t>
            </a:r>
            <a:endParaRPr lang="en-US" dirty="0"/>
          </a:p>
        </p:txBody>
      </p:sp>
      <p:sp>
        <p:nvSpPr>
          <p:cNvPr id="4" name="Slide Number Placeholder 3"/>
          <p:cNvSpPr>
            <a:spLocks noGrp="1"/>
          </p:cNvSpPr>
          <p:nvPr>
            <p:ph type="sldNum" sz="quarter" idx="10"/>
          </p:nvPr>
        </p:nvSpPr>
        <p:spPr/>
        <p:txBody>
          <a:bodyPr/>
          <a:lstStyle/>
          <a:p>
            <a:fld id="{FD7928CA-3DF2-4803-9264-0CE3BF550083}"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Check the results of this poll, and see where everyone’s imagining</a:t>
            </a:r>
            <a:r>
              <a:rPr lang="en-US" baseline="0" dirty="0" smtClean="0"/>
              <a:t> the costs are at.  Should prove interesting, depending on the audience.</a:t>
            </a:r>
            <a:endParaRPr lang="en-US" dirty="0"/>
          </a:p>
        </p:txBody>
      </p:sp>
      <p:sp>
        <p:nvSpPr>
          <p:cNvPr id="4" name="Slide Number Placeholder 3"/>
          <p:cNvSpPr>
            <a:spLocks noGrp="1"/>
          </p:cNvSpPr>
          <p:nvPr>
            <p:ph type="sldNum" sz="quarter" idx="10"/>
          </p:nvPr>
        </p:nvSpPr>
        <p:spPr/>
        <p:txBody>
          <a:bodyPr/>
          <a:lstStyle/>
          <a:p>
            <a:fld id="{FD7928CA-3DF2-4803-9264-0CE3BF550083}"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Didn’t IM, didn’t know about Twitter, </a:t>
            </a:r>
            <a:r>
              <a:rPr lang="en-US" dirty="0" err="1" smtClean="0"/>
              <a:t>Facebook</a:t>
            </a:r>
            <a:r>
              <a:rPr lang="en-US" dirty="0" smtClean="0"/>
              <a:t>, Mafia Wars, but</a:t>
            </a:r>
            <a:r>
              <a:rPr lang="en-US" baseline="0" dirty="0" smtClean="0"/>
              <a:t> did know about YouTube, MySpace, and </a:t>
            </a:r>
            <a:r>
              <a:rPr lang="en-US" baseline="0" dirty="0" err="1" smtClean="0"/>
              <a:t>GoogleLittrips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D7928CA-3DF2-4803-9264-0CE3BF550083}"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Get the technical</a:t>
            </a:r>
            <a:r>
              <a:rPr lang="en-US" baseline="0" dirty="0" smtClean="0"/>
              <a:t> performance needs from the videogame…I mean, software that comes with the video device.</a:t>
            </a:r>
            <a:endParaRPr lang="en-US" dirty="0"/>
          </a:p>
        </p:txBody>
      </p:sp>
      <p:sp>
        <p:nvSpPr>
          <p:cNvPr id="4" name="Slide Number Placeholder 3"/>
          <p:cNvSpPr>
            <a:spLocks noGrp="1"/>
          </p:cNvSpPr>
          <p:nvPr>
            <p:ph type="sldNum" sz="quarter" idx="10"/>
          </p:nvPr>
        </p:nvSpPr>
        <p:spPr/>
        <p:txBody>
          <a:bodyPr/>
          <a:lstStyle/>
          <a:p>
            <a:fld id="{FD7928CA-3DF2-4803-9264-0CE3BF550083}"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Perform curriculum-related</a:t>
            </a:r>
            <a:r>
              <a:rPr lang="en-US" baseline="0" dirty="0" smtClean="0"/>
              <a:t> searches, look for experts mentioned in research or author searches.  Look for author websites.  </a:t>
            </a:r>
          </a:p>
          <a:p>
            <a:r>
              <a:rPr lang="en-US" baseline="0" dirty="0" smtClean="0"/>
              <a:t>Set up dates for test runs, rehearsals, troubleshoot technical issues, make friends with IT specialists.</a:t>
            </a:r>
          </a:p>
          <a:p>
            <a:r>
              <a:rPr lang="en-US" baseline="0" dirty="0" smtClean="0"/>
              <a:t>Send  basic lesson plan documents to the professional, and have a discussion about the learning objectives.</a:t>
            </a:r>
          </a:p>
          <a:p>
            <a:r>
              <a:rPr lang="en-US" baseline="0" dirty="0" smtClean="0"/>
              <a:t>Get background info on the guest speaker, and prep your audience.  Have them prepare questions.</a:t>
            </a:r>
          </a:p>
          <a:p>
            <a:r>
              <a:rPr lang="en-US" baseline="0" dirty="0" smtClean="0"/>
              <a:t>Read up on the procedures and interviewers/interviewees FAQs.  </a:t>
            </a:r>
            <a:endParaRPr lang="en-US" dirty="0"/>
          </a:p>
        </p:txBody>
      </p:sp>
      <p:sp>
        <p:nvSpPr>
          <p:cNvPr id="4" name="Slide Number Placeholder 3"/>
          <p:cNvSpPr>
            <a:spLocks noGrp="1"/>
          </p:cNvSpPr>
          <p:nvPr>
            <p:ph type="sldNum" sz="quarter" idx="10"/>
          </p:nvPr>
        </p:nvSpPr>
        <p:spPr/>
        <p:txBody>
          <a:bodyPr/>
          <a:lstStyle/>
          <a:p>
            <a:fld id="{FD7928CA-3DF2-4803-9264-0CE3BF550083}"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Make friends with IT specialists, Teacher Specialists, and inform your principal of your project,</a:t>
            </a:r>
            <a:r>
              <a:rPr lang="en-US" baseline="0" dirty="0" smtClean="0"/>
              <a:t> you might get supported!</a:t>
            </a:r>
            <a:endParaRPr lang="en-US" dirty="0"/>
          </a:p>
        </p:txBody>
      </p:sp>
      <p:sp>
        <p:nvSpPr>
          <p:cNvPr id="4" name="Slide Number Placeholder 3"/>
          <p:cNvSpPr>
            <a:spLocks noGrp="1"/>
          </p:cNvSpPr>
          <p:nvPr>
            <p:ph type="sldNum" sz="quarter" idx="10"/>
          </p:nvPr>
        </p:nvSpPr>
        <p:spPr/>
        <p:txBody>
          <a:bodyPr/>
          <a:lstStyle/>
          <a:p>
            <a:fld id="{FD7928CA-3DF2-4803-9264-0CE3BF550083}"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Check in with everyone and confirm.  Modify the PPT to reflect any scheduling difficulties.</a:t>
            </a:r>
            <a:endParaRPr lang="en-US" dirty="0"/>
          </a:p>
        </p:txBody>
      </p:sp>
      <p:sp>
        <p:nvSpPr>
          <p:cNvPr id="4" name="Slide Number Placeholder 3"/>
          <p:cNvSpPr>
            <a:spLocks noGrp="1"/>
          </p:cNvSpPr>
          <p:nvPr>
            <p:ph type="sldNum" sz="quarter" idx="10"/>
          </p:nvPr>
        </p:nvSpPr>
        <p:spPr/>
        <p:txBody>
          <a:bodyPr/>
          <a:lstStyle/>
          <a:p>
            <a:fld id="{FD7928CA-3DF2-4803-9264-0CE3BF550083}"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 everyone about the PDFs and links on the website under Videoconferencing webpage.  Let them know this PPT will be posted beneath the Presentations page, and</a:t>
            </a:r>
            <a:r>
              <a:rPr lang="en-US" baseline="0" dirty="0" smtClean="0"/>
              <a:t> also on the Videoconferencing page.  </a:t>
            </a:r>
            <a:endParaRPr lang="en-US" dirty="0"/>
          </a:p>
        </p:txBody>
      </p:sp>
      <p:sp>
        <p:nvSpPr>
          <p:cNvPr id="4" name="Slide Number Placeholder 3"/>
          <p:cNvSpPr>
            <a:spLocks noGrp="1"/>
          </p:cNvSpPr>
          <p:nvPr>
            <p:ph type="sldNum" sz="quarter" idx="10"/>
          </p:nvPr>
        </p:nvSpPr>
        <p:spPr/>
        <p:txBody>
          <a:bodyPr/>
          <a:lstStyle/>
          <a:p>
            <a:fld id="{FD7928CA-3DF2-4803-9264-0CE3BF550083}"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7C87F30-0A28-4DA4-8174-D2000F2A56DC}" type="datetimeFigureOut">
              <a:rPr lang="en-US" smtClean="0"/>
              <a:pPr/>
              <a:t>2/14/2010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D40A848-F6B4-415D-B107-D7AB71CF5E32}"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C87F30-0A28-4DA4-8174-D2000F2A56DC}" type="datetimeFigureOut">
              <a:rPr lang="en-US" smtClean="0"/>
              <a:pPr/>
              <a:t>2/14/2010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40A848-F6B4-415D-B107-D7AB71CF5E3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9D40A848-F6B4-415D-B107-D7AB71CF5E32}"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C87F30-0A28-4DA4-8174-D2000F2A56DC}" type="datetimeFigureOut">
              <a:rPr lang="en-US" smtClean="0"/>
              <a:pPr/>
              <a:t>2/14/2010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7C87F30-0A28-4DA4-8174-D2000F2A56DC}" type="datetimeFigureOut">
              <a:rPr lang="en-US" smtClean="0"/>
              <a:pPr/>
              <a:t>2/14/2010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9D40A848-F6B4-415D-B107-D7AB71CF5E32}"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7C87F30-0A28-4DA4-8174-D2000F2A56DC}" type="datetimeFigureOut">
              <a:rPr lang="en-US" smtClean="0"/>
              <a:pPr/>
              <a:t>2/14/2010</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D40A848-F6B4-415D-B107-D7AB71CF5E32}"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7C87F30-0A28-4DA4-8174-D2000F2A56DC}" type="datetimeFigureOut">
              <a:rPr lang="en-US" smtClean="0"/>
              <a:pPr/>
              <a:t>2/14/2010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40A848-F6B4-415D-B107-D7AB71CF5E32}"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7C87F30-0A28-4DA4-8174-D2000F2A56DC}" type="datetimeFigureOut">
              <a:rPr lang="en-US" smtClean="0"/>
              <a:pPr/>
              <a:t>2/14/2010</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D40A848-F6B4-415D-B107-D7AB71CF5E32}"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C87F30-0A28-4DA4-8174-D2000F2A56DC}" type="datetimeFigureOut">
              <a:rPr lang="en-US" smtClean="0"/>
              <a:pPr/>
              <a:t>2/14/2010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9D40A848-F6B4-415D-B107-D7AB71CF5E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7C87F30-0A28-4DA4-8174-D2000F2A56DC}" type="datetimeFigureOut">
              <a:rPr lang="en-US" smtClean="0"/>
              <a:pPr/>
              <a:t>2/14/2010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D40A848-F6B4-415D-B107-D7AB71CF5E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D40A848-F6B4-415D-B107-D7AB71CF5E32}"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37C87F30-0A28-4DA4-8174-D2000F2A56DC}" type="datetimeFigureOut">
              <a:rPr lang="en-US" smtClean="0"/>
              <a:pPr/>
              <a:t>2/14/2010</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9D40A848-F6B4-415D-B107-D7AB71CF5E32}"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37C87F30-0A28-4DA4-8174-D2000F2A56DC}" type="datetimeFigureOut">
              <a:rPr lang="en-US" smtClean="0"/>
              <a:pPr/>
              <a:t>2/14/2010</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7C87F30-0A28-4DA4-8174-D2000F2A56DC}" type="datetimeFigureOut">
              <a:rPr lang="en-US" smtClean="0"/>
              <a:pPr/>
              <a:t>2/14/2010</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D40A848-F6B4-415D-B107-D7AB71CF5E32}"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rmellott1003.weebly.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quizdom.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mrmellott1003.weebly.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tinyurl.com/y8wbmqz"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How to bring this powerful educational tool to bear in your classroom on a shoestring budget</a:t>
            </a:r>
            <a:endParaRPr lang="en-US" dirty="0"/>
          </a:p>
        </p:txBody>
      </p:sp>
      <p:sp>
        <p:nvSpPr>
          <p:cNvPr id="2" name="Title 1"/>
          <p:cNvSpPr>
            <a:spLocks noGrp="1"/>
          </p:cNvSpPr>
          <p:nvPr>
            <p:ph type="ctrTitle"/>
          </p:nvPr>
        </p:nvSpPr>
        <p:spPr>
          <a:xfrm>
            <a:off x="304800" y="381000"/>
            <a:ext cx="8610600" cy="1752600"/>
          </a:xfrm>
        </p:spPr>
        <p:txBody>
          <a:bodyPr/>
          <a:lstStyle/>
          <a:p>
            <a:r>
              <a:rPr lang="en-US" dirty="0" smtClean="0"/>
              <a:t>Interactive Videoconferencing</a:t>
            </a:r>
            <a:br>
              <a:rPr lang="en-US" dirty="0" smtClean="0"/>
            </a:br>
            <a:r>
              <a:rPr lang="en-US" dirty="0" smtClean="0"/>
              <a:t>In The Classroom</a:t>
            </a:r>
            <a:endParaRPr lang="en-US" dirty="0"/>
          </a:p>
        </p:txBody>
      </p:sp>
      <p:sp>
        <p:nvSpPr>
          <p:cNvPr id="4" name="TextBox 3"/>
          <p:cNvSpPr txBox="1"/>
          <p:nvPr/>
        </p:nvSpPr>
        <p:spPr>
          <a:xfrm>
            <a:off x="1676400" y="5791200"/>
            <a:ext cx="5715000" cy="646331"/>
          </a:xfrm>
          <a:prstGeom prst="rect">
            <a:avLst/>
          </a:prstGeom>
          <a:noFill/>
        </p:spPr>
        <p:txBody>
          <a:bodyPr wrap="square" rtlCol="0">
            <a:spAutoFit/>
          </a:bodyPr>
          <a:lstStyle/>
          <a:p>
            <a:r>
              <a:rPr lang="en-US" dirty="0" smtClean="0"/>
              <a:t>Richard Mellott, MA             </a:t>
            </a:r>
            <a:r>
              <a:rPr lang="en-US" dirty="0" smtClean="0">
                <a:hlinkClick r:id="rId3"/>
              </a:rPr>
              <a:t>mrmellott1003.weebly.com</a:t>
            </a:r>
            <a:endParaRPr lang="en-US" dirty="0"/>
          </a:p>
        </p:txBody>
      </p:sp>
      <p:pic>
        <p:nvPicPr>
          <p:cNvPr id="1030" name="Picture 6" descr="C:\Users\Richard\AppData\Local\Microsoft\Windows\Temporary Internet Files\Content.IE5\K1KXFEQK\MPj01777720000[1].jpg"/>
          <p:cNvPicPr>
            <a:picLocks noChangeAspect="1" noChangeArrowheads="1"/>
          </p:cNvPicPr>
          <p:nvPr/>
        </p:nvPicPr>
        <p:blipFill>
          <a:blip r:embed="rId4" cstate="print"/>
          <a:srcRect/>
          <a:stretch>
            <a:fillRect/>
          </a:stretch>
        </p:blipFill>
        <p:spPr bwMode="auto">
          <a:xfrm>
            <a:off x="2971800" y="3733800"/>
            <a:ext cx="2297289" cy="1676400"/>
          </a:xfrm>
          <a:prstGeom prst="rect">
            <a:avLst/>
          </a:prstGeom>
          <a:noFill/>
        </p:spPr>
      </p:pic>
      <p:pic>
        <p:nvPicPr>
          <p:cNvPr id="1031" name="Picture 7" descr="C:\Users\Richard\AppData\Local\Microsoft\Windows\Temporary Internet Files\Content.IE5\06RK3QK0\MPj04442030000[1].jpg"/>
          <p:cNvPicPr>
            <a:picLocks noChangeAspect="1" noChangeArrowheads="1"/>
          </p:cNvPicPr>
          <p:nvPr/>
        </p:nvPicPr>
        <p:blipFill>
          <a:blip r:embed="rId5" cstate="print"/>
          <a:srcRect/>
          <a:stretch>
            <a:fillRect/>
          </a:stretch>
        </p:blipFill>
        <p:spPr bwMode="auto">
          <a:xfrm>
            <a:off x="5791200" y="3733800"/>
            <a:ext cx="2590800" cy="1722120"/>
          </a:xfrm>
          <a:prstGeom prst="rect">
            <a:avLst/>
          </a:prstGeom>
          <a:noFill/>
        </p:spPr>
      </p:pic>
      <p:pic>
        <p:nvPicPr>
          <p:cNvPr id="8" name="Picture 7" descr="magazine cover for article.gif"/>
          <p:cNvPicPr>
            <a:picLocks noChangeAspect="1"/>
          </p:cNvPicPr>
          <p:nvPr/>
        </p:nvPicPr>
        <p:blipFill>
          <a:blip r:embed="rId6" cstate="print"/>
          <a:stretch>
            <a:fillRect/>
          </a:stretch>
        </p:blipFill>
        <p:spPr>
          <a:xfrm>
            <a:off x="1295400" y="3810000"/>
            <a:ext cx="1143000" cy="1504950"/>
          </a:xfrm>
          <a:prstGeom prst="rect">
            <a:avLst/>
          </a:prstGeom>
        </p:spPr>
      </p:pic>
      <p:sp>
        <p:nvSpPr>
          <p:cNvPr id="9" name="TextBox 8"/>
          <p:cNvSpPr txBox="1"/>
          <p:nvPr/>
        </p:nvSpPr>
        <p:spPr>
          <a:xfrm>
            <a:off x="4419600" y="2286000"/>
            <a:ext cx="304800" cy="304800"/>
          </a:xfrm>
          <a:prstGeom prst="rect">
            <a:avLst/>
          </a:prstGeom>
          <a:noFill/>
        </p:spPr>
        <p:txBody>
          <a:bodyPr wrap="square" rtlCol="0">
            <a:spAutoFit/>
          </a:bodyPr>
          <a:lstStyle/>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1030"/>
                                        </p:tgtEl>
                                        <p:attrNameLst>
                                          <p:attrName>style.visibility</p:attrName>
                                        </p:attrNameLst>
                                      </p:cBhvr>
                                      <p:to>
                                        <p:strVal val="visible"/>
                                      </p:to>
                                    </p:set>
                                    <p:anim calcmode="lin" valueType="num">
                                      <p:cBhvr additive="base">
                                        <p:cTn id="13" dur="500" fill="hold"/>
                                        <p:tgtEl>
                                          <p:spTgt spid="1030"/>
                                        </p:tgtEl>
                                        <p:attrNameLst>
                                          <p:attrName>ppt_x</p:attrName>
                                        </p:attrNameLst>
                                      </p:cBhvr>
                                      <p:tavLst>
                                        <p:tav tm="0">
                                          <p:val>
                                            <p:strVal val="1+#ppt_w/2"/>
                                          </p:val>
                                        </p:tav>
                                        <p:tav tm="100000">
                                          <p:val>
                                            <p:strVal val="#ppt_x"/>
                                          </p:val>
                                        </p:tav>
                                      </p:tavLst>
                                    </p:anim>
                                    <p:anim calcmode="lin" valueType="num">
                                      <p:cBhvr additive="base">
                                        <p:cTn id="14" dur="500" fill="hold"/>
                                        <p:tgtEl>
                                          <p:spTgt spid="103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1031"/>
                                        </p:tgtEl>
                                        <p:attrNameLst>
                                          <p:attrName>style.visibility</p:attrName>
                                        </p:attrNameLst>
                                      </p:cBhvr>
                                      <p:to>
                                        <p:strVal val="visible"/>
                                      </p:to>
                                    </p:set>
                                    <p:anim calcmode="lin" valueType="num">
                                      <p:cBhvr additive="base">
                                        <p:cTn id="19" dur="500" fill="hold"/>
                                        <p:tgtEl>
                                          <p:spTgt spid="1031"/>
                                        </p:tgtEl>
                                        <p:attrNameLst>
                                          <p:attrName>ppt_x</p:attrName>
                                        </p:attrNameLst>
                                      </p:cBhvr>
                                      <p:tavLst>
                                        <p:tav tm="0">
                                          <p:val>
                                            <p:strVal val="0-#ppt_w/2"/>
                                          </p:val>
                                        </p:tav>
                                        <p:tav tm="100000">
                                          <p:val>
                                            <p:strVal val="#ppt_x"/>
                                          </p:val>
                                        </p:tav>
                                      </p:tavLst>
                                    </p:anim>
                                    <p:anim calcmode="lin" valueType="num">
                                      <p:cBhvr additive="base">
                                        <p:cTn id="20" dur="500" fill="hold"/>
                                        <p:tgtEl>
                                          <p:spTgt spid="103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Audience Questionnaire courtesy of </a:t>
            </a:r>
            <a:r>
              <a:rPr lang="en-US" sz="2800" dirty="0" err="1" smtClean="0">
                <a:hlinkClick r:id="rId3"/>
              </a:rPr>
              <a:t>Quizdom</a:t>
            </a:r>
            <a:endParaRPr lang="en-US" sz="2800" dirty="0"/>
          </a:p>
        </p:txBody>
      </p:sp>
      <p:sp>
        <p:nvSpPr>
          <p:cNvPr id="3" name="Content Placeholder 2"/>
          <p:cNvSpPr>
            <a:spLocks noGrp="1"/>
          </p:cNvSpPr>
          <p:nvPr>
            <p:ph sz="quarter" idx="1"/>
          </p:nvPr>
        </p:nvSpPr>
        <p:spPr/>
        <p:txBody>
          <a:bodyPr>
            <a:normAutofit lnSpcReduction="10000"/>
          </a:bodyPr>
          <a:lstStyle/>
          <a:p>
            <a:r>
              <a:rPr lang="en-US" dirty="0" smtClean="0"/>
              <a:t>Question:  How much do you think it costs to have an interactive videoconference between a professional person and your classroom?</a:t>
            </a:r>
          </a:p>
          <a:p>
            <a:pPr>
              <a:buNone/>
            </a:pPr>
            <a:r>
              <a:rPr lang="en-US" dirty="0" smtClean="0"/>
              <a:t>A.  Free</a:t>
            </a:r>
          </a:p>
          <a:p>
            <a:pPr>
              <a:buNone/>
            </a:pPr>
            <a:r>
              <a:rPr lang="en-US" dirty="0" smtClean="0"/>
              <a:t>B. $25-$100</a:t>
            </a:r>
          </a:p>
          <a:p>
            <a:pPr>
              <a:buNone/>
            </a:pPr>
            <a:r>
              <a:rPr lang="en-US" dirty="0" smtClean="0"/>
              <a:t>C. $101-250</a:t>
            </a:r>
          </a:p>
          <a:p>
            <a:pPr>
              <a:buNone/>
            </a:pPr>
            <a:r>
              <a:rPr lang="en-US" dirty="0" smtClean="0"/>
              <a:t>D. More than $250</a:t>
            </a:r>
          </a:p>
          <a:p>
            <a:pPr>
              <a:buNone/>
            </a:pPr>
            <a:endParaRPr lang="en-US" dirty="0" smtClean="0"/>
          </a:p>
          <a:p>
            <a:pPr>
              <a:buNone/>
            </a:pPr>
            <a:r>
              <a:rPr lang="en-US" dirty="0" smtClean="0"/>
              <a:t>Answer: Any of the above, depending on how you set it up.  I like A., but I have done B, C, and D.  </a:t>
            </a:r>
            <a:endParaRPr lang="en-US" dirty="0"/>
          </a:p>
        </p:txBody>
      </p:sp>
      <p:pic>
        <p:nvPicPr>
          <p:cNvPr id="2050" name="Picture 2" descr="C:\Users\Richard\AppData\Local\Microsoft\Windows\Temporary Internet Files\Content.IE5\NFDK6LE2\MPj04392470000[1].jpg"/>
          <p:cNvPicPr>
            <a:picLocks noChangeAspect="1" noChangeArrowheads="1"/>
          </p:cNvPicPr>
          <p:nvPr/>
        </p:nvPicPr>
        <p:blipFill>
          <a:blip r:embed="rId4" cstate="print"/>
          <a:srcRect/>
          <a:stretch>
            <a:fillRect/>
          </a:stretch>
        </p:blipFill>
        <p:spPr bwMode="auto">
          <a:xfrm>
            <a:off x="6324600" y="2743200"/>
            <a:ext cx="2235200" cy="2169459"/>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534400" cy="758952"/>
          </a:xfrm>
        </p:spPr>
        <p:txBody>
          <a:bodyPr>
            <a:normAutofit fontScale="90000"/>
          </a:bodyPr>
          <a:lstStyle/>
          <a:p>
            <a:r>
              <a:rPr lang="en-US" dirty="0" smtClean="0"/>
              <a:t>My Background in Videoconferencing</a:t>
            </a:r>
            <a:br>
              <a:rPr lang="en-US" dirty="0" smtClean="0"/>
            </a:br>
            <a:r>
              <a:rPr lang="en-US" dirty="0" smtClean="0"/>
              <a:t>(so you don’t feel intimidated)</a:t>
            </a:r>
            <a:br>
              <a:rPr lang="en-US"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sz="2400" b="1" dirty="0" smtClean="0"/>
              <a:t>2007: I had never had a videoconference, nor did I have a webcam on my computer. </a:t>
            </a:r>
          </a:p>
          <a:p>
            <a:r>
              <a:rPr lang="en-US" sz="2400" b="1" dirty="0" smtClean="0"/>
              <a:t>Spring, 2008: saw a presentation on IVC at SGVCUE .</a:t>
            </a:r>
          </a:p>
          <a:p>
            <a:r>
              <a:rPr lang="en-US" sz="2400" b="1" dirty="0" smtClean="0"/>
              <a:t>May, 2008: bought my first Mac, a Macbook with a built-in webcam. </a:t>
            </a:r>
          </a:p>
          <a:p>
            <a:r>
              <a:rPr lang="en-US" sz="2400" b="1" dirty="0" smtClean="0"/>
              <a:t>July, 2008: hosted an IVC with Glen Cornish and a summer school class.</a:t>
            </a:r>
          </a:p>
          <a:p>
            <a:r>
              <a:rPr lang="en-US" sz="2400" b="1" dirty="0" smtClean="0"/>
              <a:t>November, 2008: hosted an IVC with Freedom Writers Foundation.  </a:t>
            </a:r>
          </a:p>
          <a:p>
            <a:r>
              <a:rPr lang="en-US" sz="2400" b="1" dirty="0" smtClean="0"/>
              <a:t>March, 2009:Bought my first PC with a Webcam.</a:t>
            </a:r>
          </a:p>
          <a:p>
            <a:r>
              <a:rPr lang="en-US" sz="2400" b="1" dirty="0" smtClean="0"/>
              <a:t>2009: quite a few more, ending with FWF #2.</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Platform and Program Issues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Audience Questionnaire: What computers do you have at your school that have webcam capabilities?  </a:t>
            </a:r>
          </a:p>
          <a:p>
            <a:pPr marL="514350" indent="-514350">
              <a:buAutoNum type="alphaUcPeriod"/>
            </a:pPr>
            <a:r>
              <a:rPr lang="en-US" dirty="0" smtClean="0"/>
              <a:t>Macs</a:t>
            </a:r>
          </a:p>
          <a:p>
            <a:pPr marL="514350" indent="-514350">
              <a:buAutoNum type="alphaUcPeriod"/>
            </a:pPr>
            <a:r>
              <a:rPr lang="en-US" dirty="0" smtClean="0"/>
              <a:t>PCs</a:t>
            </a:r>
          </a:p>
          <a:p>
            <a:pPr marL="514350" indent="-514350">
              <a:buAutoNum type="alphaUcPeriod"/>
            </a:pPr>
            <a:r>
              <a:rPr lang="en-US" dirty="0" smtClean="0"/>
              <a:t>Both</a:t>
            </a:r>
          </a:p>
          <a:p>
            <a:pPr marL="514350" indent="-514350">
              <a:buAutoNum type="alphaUcPeriod"/>
            </a:pPr>
            <a:r>
              <a:rPr lang="en-US" dirty="0" smtClean="0"/>
              <a:t>Neither </a:t>
            </a:r>
          </a:p>
          <a:p>
            <a:pPr marL="514350" indent="-514350">
              <a:buAutoNum type="alphaUcPeriod"/>
            </a:pPr>
            <a:endParaRPr lang="en-US" dirty="0" smtClean="0"/>
          </a:p>
          <a:p>
            <a:pPr marL="514350" indent="-514350">
              <a:buNone/>
            </a:pPr>
            <a:r>
              <a:rPr lang="en-US" dirty="0" smtClean="0"/>
              <a:t>Answer:  There are several IVC applications for both platforms, and some that work on both. USB Webcams can be added to many desktop and laptop computers of both types, providing they are fast enough to process the audio/video input.</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IVC in a Classroom Setting</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Identify your platform and program needs</a:t>
            </a:r>
          </a:p>
          <a:p>
            <a:r>
              <a:rPr lang="en-US" dirty="0" smtClean="0"/>
              <a:t>Contact the professional you wish to work with, and check for compatibility of platforms and programs</a:t>
            </a:r>
          </a:p>
          <a:p>
            <a:r>
              <a:rPr lang="en-US" dirty="0" smtClean="0"/>
              <a:t>Develop a standards-based lesson plan or unit that incorporates the IVC as part of the activities</a:t>
            </a:r>
          </a:p>
          <a:p>
            <a:r>
              <a:rPr lang="en-US" dirty="0" smtClean="0"/>
              <a:t>Run “screen tests” to make sure contact will be successful during actual videoconference</a:t>
            </a:r>
          </a:p>
          <a:p>
            <a:r>
              <a:rPr lang="en-US" dirty="0" smtClean="0"/>
              <a:t>Educate your students and your professional as to the objectives of the interactive videoconference</a:t>
            </a:r>
          </a:p>
          <a:p>
            <a:r>
              <a:rPr lang="en-US" dirty="0" smtClean="0"/>
              <a:t>Host the videoconference, and then have a class debriefing activity, to ensure that your learning objective has been met</a:t>
            </a:r>
          </a:p>
          <a:p>
            <a:r>
              <a:rPr lang="en-US" dirty="0" smtClean="0"/>
              <a:t>Thank you notes from the class should be sent to the professional</a:t>
            </a:r>
          </a:p>
          <a:p>
            <a:r>
              <a:rPr lang="en-US" dirty="0" smtClean="0"/>
              <a:t>Plan your next one!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amond(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it is all so simple, why isn’t it popular?</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Audience Questionnaire:  What do you feel holds you back from having IVCs as a regular part of your classroom activities?</a:t>
            </a:r>
          </a:p>
          <a:p>
            <a:pPr marL="514350" indent="-514350">
              <a:buAutoNum type="alphaUcPeriod"/>
            </a:pPr>
            <a:r>
              <a:rPr lang="en-US" dirty="0" smtClean="0"/>
              <a:t>Equipment issues</a:t>
            </a:r>
          </a:p>
          <a:p>
            <a:pPr marL="514350" indent="-514350">
              <a:buAutoNum type="alphaUcPeriod"/>
            </a:pPr>
            <a:r>
              <a:rPr lang="en-US" dirty="0" smtClean="0"/>
              <a:t>Connection issues</a:t>
            </a:r>
          </a:p>
          <a:p>
            <a:pPr marL="514350" indent="-514350">
              <a:buAutoNum type="alphaUcPeriod"/>
            </a:pPr>
            <a:r>
              <a:rPr lang="en-US" dirty="0" smtClean="0"/>
              <a:t>Access to professionals of interest</a:t>
            </a:r>
          </a:p>
          <a:p>
            <a:pPr marL="514350" indent="-514350">
              <a:buAutoNum type="alphaUcPeriod"/>
            </a:pPr>
            <a:r>
              <a:rPr lang="en-US" dirty="0" smtClean="0"/>
              <a:t>Lesson topics that work</a:t>
            </a:r>
          </a:p>
          <a:p>
            <a:pPr marL="514350" indent="-514350">
              <a:buAutoNum type="alphaUcPeriod"/>
            </a:pPr>
            <a:r>
              <a:rPr lang="en-US" dirty="0" smtClean="0"/>
              <a:t>Technological limitations of school/district</a:t>
            </a:r>
          </a:p>
          <a:p>
            <a:pPr marL="514350" indent="-514350">
              <a:buNone/>
            </a:pPr>
            <a:r>
              <a:rPr lang="en-US" dirty="0" smtClean="0"/>
              <a:t>Answer: These will always be issues for everyone, but I can guide you through the minefield…trust me!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11352"/>
          </a:xfrm>
        </p:spPr>
        <p:txBody>
          <a:bodyPr>
            <a:normAutofit fontScale="90000"/>
          </a:bodyPr>
          <a:lstStyle/>
          <a:p>
            <a:r>
              <a:rPr lang="en-US" dirty="0" smtClean="0"/>
              <a:t>Interactive Videoconference Examples for your learning pleasure.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 sample videoconference with Glen Cornish and Katie Warren of Painted Light Education Corporation using iChat on a Mac.</a:t>
            </a:r>
          </a:p>
          <a:p>
            <a:r>
              <a:rPr lang="en-US" dirty="0" smtClean="0"/>
              <a:t>An IVC with Dr. </a:t>
            </a:r>
            <a:r>
              <a:rPr lang="en-US" dirty="0" err="1" smtClean="0"/>
              <a:t>Howie</a:t>
            </a:r>
            <a:r>
              <a:rPr lang="en-US" dirty="0" smtClean="0"/>
              <a:t> </a:t>
            </a:r>
            <a:r>
              <a:rPr lang="en-US" dirty="0" err="1" smtClean="0"/>
              <a:t>DiBlasi</a:t>
            </a:r>
            <a:r>
              <a:rPr lang="en-US" dirty="0" smtClean="0"/>
              <a:t>, from ISTE’s Special Interest Group on Interactive Videoconferencing, using Skype (on Mac or PC).</a:t>
            </a:r>
          </a:p>
          <a:p>
            <a:r>
              <a:rPr lang="en-US" dirty="0" smtClean="0"/>
              <a:t>Another sample videoconference with Matt from Interlingua in Columbia, using a classroom interface developed by their Spanish Language Instruction company, on either Mac or PC.</a:t>
            </a:r>
          </a:p>
          <a:p>
            <a:r>
              <a:rPr lang="en-US" dirty="0" smtClean="0"/>
              <a:t>Another sample with Troy Tenhet of Global Learning Experience, using Skype, on either Mac or PC.</a:t>
            </a:r>
          </a:p>
          <a:p>
            <a:r>
              <a:rPr lang="en-US" dirty="0" smtClean="0"/>
              <a:t>A recorded video-message on Oovoo, on PC.</a:t>
            </a:r>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IVC</a:t>
            </a:r>
            <a:endParaRPr lang="en-US" dirty="0"/>
          </a:p>
        </p:txBody>
      </p:sp>
      <p:sp>
        <p:nvSpPr>
          <p:cNvPr id="3" name="Content Placeholder 2"/>
          <p:cNvSpPr>
            <a:spLocks noGrp="1"/>
          </p:cNvSpPr>
          <p:nvPr>
            <p:ph sz="quarter" idx="1"/>
          </p:nvPr>
        </p:nvSpPr>
        <p:spPr>
          <a:xfrm>
            <a:off x="304800" y="1447800"/>
            <a:ext cx="8503920" cy="4572000"/>
          </a:xfrm>
        </p:spPr>
        <p:txBody>
          <a:bodyPr/>
          <a:lstStyle/>
          <a:p>
            <a:r>
              <a:rPr lang="en-US" dirty="0" smtClean="0"/>
              <a:t>Here are some resources, if you wish to  follow through and begin integrating this method into your classroom/school:</a:t>
            </a:r>
          </a:p>
          <a:p>
            <a:r>
              <a:rPr lang="en-US" dirty="0" smtClean="0"/>
              <a:t>My website: </a:t>
            </a:r>
            <a:r>
              <a:rPr lang="en-US" dirty="0" smtClean="0">
                <a:hlinkClick r:id="rId3"/>
              </a:rPr>
              <a:t>mrmellott1003.weebly.com</a:t>
            </a:r>
            <a:endParaRPr lang="en-US" dirty="0" smtClean="0"/>
          </a:p>
          <a:p>
            <a:r>
              <a:rPr lang="en-US" dirty="0" smtClean="0"/>
              <a:t>An article: </a:t>
            </a:r>
            <a:r>
              <a:rPr lang="en-US" b="1" dirty="0" smtClean="0">
                <a:hlinkClick r:id="rId4"/>
              </a:rPr>
              <a:t>Beaming the World Into Our Schools: Getting Into Interactive Videoconferencing</a:t>
            </a:r>
            <a:r>
              <a:rPr lang="en-US" b="1" dirty="0" smtClean="0"/>
              <a:t> </a:t>
            </a:r>
          </a:p>
          <a:p>
            <a:pPr>
              <a:buNone/>
            </a:pPr>
            <a:r>
              <a:rPr lang="en-US" dirty="0" smtClean="0"/>
              <a:t>Between these two “jumping in” points, you will be delivered to links to all of the resources I have used in developing my own skills, and much, much more.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Gasp!</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Audience Questionnaire:</a:t>
            </a:r>
          </a:p>
          <a:p>
            <a:pPr>
              <a:buNone/>
            </a:pPr>
            <a:r>
              <a:rPr lang="en-US" dirty="0" smtClean="0"/>
              <a:t>Now that you’ve been informed about IVCs, do you think you’ll include it in your pedagogical repertoire?</a:t>
            </a:r>
          </a:p>
          <a:p>
            <a:pPr marL="514350" indent="-514350">
              <a:buAutoNum type="alphaUcPeriod"/>
            </a:pPr>
            <a:r>
              <a:rPr lang="en-US" dirty="0" smtClean="0"/>
              <a:t>Absolutely!</a:t>
            </a:r>
          </a:p>
          <a:p>
            <a:pPr marL="514350" indent="-514350">
              <a:buAutoNum type="alphaUcPeriod"/>
            </a:pPr>
            <a:r>
              <a:rPr lang="en-US" dirty="0" smtClean="0"/>
              <a:t>Very Likely</a:t>
            </a:r>
          </a:p>
          <a:p>
            <a:pPr marL="514350" indent="-514350">
              <a:buAutoNum type="alphaUcPeriod"/>
            </a:pPr>
            <a:r>
              <a:rPr lang="en-US" dirty="0" smtClean="0"/>
              <a:t>Maybe?</a:t>
            </a:r>
          </a:p>
          <a:p>
            <a:pPr marL="514350" indent="-514350">
              <a:buAutoNum type="alphaUcPeriod"/>
            </a:pPr>
            <a:r>
              <a:rPr lang="en-US" dirty="0" smtClean="0"/>
              <a:t>Nope</a:t>
            </a:r>
          </a:p>
          <a:p>
            <a:pPr marL="514350" indent="-514350">
              <a:buAutoNum type="alphaUcPeriod"/>
            </a:pPr>
            <a:endParaRPr lang="en-US" dirty="0" smtClean="0"/>
          </a:p>
          <a:p>
            <a:pPr marL="514350" indent="-514350">
              <a:buNone/>
            </a:pPr>
            <a:r>
              <a:rPr lang="en-US" dirty="0" smtClean="0"/>
              <a:t>Answer: You may use anything you find on my website, in my article, or contact me for assistance in setting up your first IVC.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ox(i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302</TotalTime>
  <Words>962</Words>
  <Application>Microsoft Office PowerPoint</Application>
  <PresentationFormat>On-screen Show (4:3)</PresentationFormat>
  <Paragraphs>85</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Interactive Videoconferencing In The Classroom</vt:lpstr>
      <vt:lpstr>Audience Questionnaire courtesy of Quizdom</vt:lpstr>
      <vt:lpstr>My Background in Videoconferencing (so you don’t feel intimidated) </vt:lpstr>
      <vt:lpstr>The Platform and Program Issues</vt:lpstr>
      <vt:lpstr>How to use IVC in a Classroom Setting</vt:lpstr>
      <vt:lpstr>If it is all so simple, why isn’t it popular?</vt:lpstr>
      <vt:lpstr>Interactive Videoconference Examples for your learning pleasure.</vt:lpstr>
      <vt:lpstr>Resources for IVC</vt:lpstr>
      <vt:lpstr>Last Gasp!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Videoconferencing In The Classroom</dc:title>
  <dc:creator>Richard mellott</dc:creator>
  <cp:lastModifiedBy>Richard mellott</cp:lastModifiedBy>
  <cp:revision>48</cp:revision>
  <dcterms:created xsi:type="dcterms:W3CDTF">2010-02-15T00:55:11Z</dcterms:created>
  <dcterms:modified xsi:type="dcterms:W3CDTF">2010-02-15T08:10:26Z</dcterms:modified>
</cp:coreProperties>
</file>